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24" r:id="rId2"/>
    <p:sldId id="2545" r:id="rId3"/>
    <p:sldId id="2585" r:id="rId4"/>
  </p:sldIdLst>
  <p:sldSz cx="12192000" cy="6858000"/>
  <p:notesSz cx="6858000" cy="9144000"/>
  <p:embeddedFontLst>
    <p:embeddedFont>
      <p:font typeface="Montserrat Black" pitchFamily="2" charset="0"/>
      <p:bold r:id="rId7"/>
      <p:italic r:id="rId8"/>
      <p:boldItalic r:id="rId9"/>
    </p:embeddedFont>
    <p:embeddedFont>
      <p:font typeface="Montserrat Medium" pitchFamily="2" charset="0"/>
      <p:regular r:id="rId10"/>
      <p:italic r:id="rId11"/>
    </p:embeddedFont>
  </p:embeddedFontLst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08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55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26"/>
    <a:srgbClr val="5DAAB0"/>
    <a:srgbClr val="3B7579"/>
    <a:srgbClr val="AAD3D6"/>
    <a:srgbClr val="418287"/>
    <a:srgbClr val="DFE3E9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5034" autoAdjust="0"/>
  </p:normalViewPr>
  <p:slideViewPr>
    <p:cSldViewPr snapToGrid="0" snapToObjects="1" showGuides="1">
      <p:cViewPr>
        <p:scale>
          <a:sx n="150" d="100"/>
          <a:sy n="150" d="100"/>
        </p:scale>
        <p:origin x="-2130" y="-1998"/>
      </p:cViewPr>
      <p:guideLst>
        <p:guide pos="3908"/>
        <p:guide orient="horz" pos="2160"/>
        <p:guide pos="55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6" d="100"/>
          <a:sy n="86" d="100"/>
        </p:scale>
        <p:origin x="38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58121A-9C20-492E-90A7-0038EA50E9B3}" type="datetime1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922E8E-612C-4AAE-AA42-7EE0F338E0D7}" type="datetime1">
              <a:rPr lang="en-GB" noProof="0" smtClean="0"/>
              <a:t>25/09/2025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74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FF23A6F-CC24-C92C-3DF9-E5B6301EFF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3460998"/>
            <a:ext cx="8866207" cy="338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923985"/>
            <a:ext cx="7252505" cy="891250"/>
          </a:xfrm>
        </p:spPr>
        <p:txBody>
          <a:bodyPr rtlCol="0"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012008"/>
            <a:ext cx="7252504" cy="338549"/>
          </a:xfrm>
        </p:spPr>
        <p:txBody>
          <a:bodyPr rtlCol="0">
            <a:noAutofit/>
          </a:bodyPr>
          <a:lstStyle>
            <a:lvl1pPr marL="0" indent="0">
              <a:buNone/>
              <a:defRPr sz="24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74140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93765"/>
            <a:ext cx="5230788" cy="479613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rtl="0">
              <a:buNone/>
            </a:pPr>
            <a:r>
              <a:rPr lang="en-GB" noProof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009"/>
            <a:ext cx="3416928" cy="2884911"/>
          </a:xfrm>
        </p:spPr>
        <p:txBody>
          <a:bodyPr lIns="0" rtlCol="0" anchor="t"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875" y="1809009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80900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rtl="0">
              <a:buNone/>
            </a:pPr>
            <a:r>
              <a:rPr lang="en-GB" noProof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0572" y="2213293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213293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89"/>
            <a:ext cx="4297212" cy="3449109"/>
          </a:xfr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4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r" rtl="0"/>
            <a:r>
              <a:rPr lang="en-GB" noProof="0" dirty="0"/>
              <a:t>Click to edit Master title </a:t>
            </a:r>
            <a:br>
              <a:rPr lang="en-GB" noProof="0" dirty="0"/>
            </a:br>
            <a:r>
              <a:rPr lang="en-GB" noProof="0" dirty="0"/>
              <a:t>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1687089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68708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en-GB" noProof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2091373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091373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7" name="Shape 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 userDrawn="1"/>
        </p:nvSpPr>
        <p:spPr>
          <a:xfrm rot="16200000" flipV="1">
            <a:off x="3332057" y="1331831"/>
            <a:ext cx="0" cy="1930310"/>
          </a:xfrm>
          <a:prstGeom prst="line">
            <a:avLst/>
          </a:prstGeom>
          <a:ln w="1905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i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9" y="0"/>
            <a:ext cx="10542522" cy="1325563"/>
          </a:xfrm>
        </p:spPr>
        <p:txBody>
          <a:bodyPr lIns="10800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947" y="1552353"/>
            <a:ext cx="10542523" cy="4864321"/>
          </a:xfrm>
        </p:spPr>
        <p:txBody>
          <a:bodyPr lIns="108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1304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i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31E594-828C-C7EF-86A3-A54645B42A2A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9" y="0"/>
            <a:ext cx="10542522" cy="1325563"/>
          </a:xfrm>
        </p:spPr>
        <p:txBody>
          <a:bodyPr lIns="108000" rtlCol="0"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947" y="1552353"/>
            <a:ext cx="10542523" cy="4864321"/>
          </a:xfrm>
        </p:spPr>
        <p:txBody>
          <a:bodyPr lIns="108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41159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bg1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0"/>
            <a:ext cx="3523423" cy="6021729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3657059" cy="6021729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6452"/>
            <a:ext cx="5007015" cy="1440000"/>
          </a:xfrm>
          <a:solidFill>
            <a:schemeClr val="bg1"/>
          </a:solidFill>
        </p:spPr>
        <p:txBody>
          <a:bodyPr lIns="216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0EEE59-FA07-935D-B35B-1B1C999CB4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-1" y="3463929"/>
            <a:ext cx="8866207" cy="3096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926918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014941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/>
              <a:t>WWW.WEBSITENAME.COM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744342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53441"/>
            <a:ext cx="11353800" cy="5151119"/>
          </a:xfrm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08988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23465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030" y="747000"/>
            <a:ext cx="10519940" cy="5364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2267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Section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3731491"/>
            <a:ext cx="2489200" cy="4112283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ection head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ater dam with a dam and trees&#10;&#10;AI-generated content may be incorrect.">
            <a:extLst>
              <a:ext uri="{FF2B5EF4-FFF2-40B4-BE49-F238E27FC236}">
                <a16:creationId xmlns:a16="http://schemas.microsoft.com/office/drawing/2014/main" id="{E93DFDAD-4E8A-ED57-F05B-B049DF149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9144" y="1034224"/>
            <a:ext cx="5482856" cy="1325563"/>
          </a:xfrm>
        </p:spPr>
        <p:txBody>
          <a:bodyPr rtlCol="0">
            <a:noAutofit/>
          </a:bodyPr>
          <a:lstStyle>
            <a:lvl1pPr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Section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3897745"/>
            <a:ext cx="2489200" cy="3946029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16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Section header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ater dam with a dam and trees&#10;&#10;AI-generated content may be incorrect.">
            <a:extLst>
              <a:ext uri="{FF2B5EF4-FFF2-40B4-BE49-F238E27FC236}">
                <a16:creationId xmlns:a16="http://schemas.microsoft.com/office/drawing/2014/main" id="{E93DFDAD-4E8A-ED57-F05B-B049DF149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9144" y="1034224"/>
            <a:ext cx="5482856" cy="1325563"/>
          </a:xfrm>
        </p:spPr>
        <p:txBody>
          <a:bodyPr rtlCol="0">
            <a:noAutofit/>
          </a:bodyPr>
          <a:lstStyle>
            <a:lvl1pPr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Section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3796145"/>
            <a:ext cx="2489200" cy="4047629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5442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5831840" y="0"/>
            <a:ext cx="55219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4699000" cy="1694180"/>
          </a:xfrm>
        </p:spPr>
        <p:txBody>
          <a:bodyPr lIns="0" rtlCol="0" anchor="t">
            <a:noAutofit/>
          </a:bodyPr>
          <a:lstStyle>
            <a:lvl1pPr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Section </a:t>
            </a:r>
            <a:br>
              <a:rPr lang="en-GB" noProof="0"/>
            </a:br>
            <a:r>
              <a:rPr lang="en-GB" noProof="0"/>
              <a:t>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3740729"/>
            <a:ext cx="2489200" cy="4076463"/>
          </a:xfrm>
        </p:spPr>
        <p:txBody>
          <a:bodyPr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1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GB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en-GB" noProof="0" dirty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-GB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375" y="3097232"/>
            <a:ext cx="4008120" cy="2742196"/>
          </a:xfr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pPr rtl="0"/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37508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-GB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1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GB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pPr rtl="0"/>
            <a:r>
              <a:rPr lang="en-GB" noProof="0" dirty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37302"/>
            <a:ext cx="10685257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103933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pPr rtl="0"/>
            <a:r>
              <a:rPr lang="en-GB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8842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573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8303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18022"/>
            <a:ext cx="10685257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 rtlCol="0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2770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4956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2770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956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/>
              <a:t>ADD NAME HERE</a:t>
            </a:r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en-GB" noProof="0"/>
              <a:t>Click to Add </a:t>
            </a:r>
            <a:br>
              <a:rPr lang="en-GB" noProof="0"/>
            </a:br>
            <a:r>
              <a:rPr lang="en-GB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nb-NO" noProof="0"/>
              <a:t>Klikk ikonet for å legge til et diagram</a:t>
            </a:r>
            <a:endParaRPr lang="en-GB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-GB" noProof="0"/>
              <a:t>SUBTITLE HERE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nb-NO" noProof="0"/>
              <a:t>Klikk ikonet for å legge til en tabell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924174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012197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741598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0"/>
            <a:ext cx="3325792" cy="6858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64" y="3379810"/>
            <a:ext cx="7252505" cy="891250"/>
          </a:xfrm>
        </p:spPr>
        <p:txBody>
          <a:bodyPr rtlCol="0" anchor="t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165" y="4467833"/>
            <a:ext cx="7252504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/>
              <a:t>SUBTITLE GOES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 userDrawn="1"/>
        </p:nvSpPr>
        <p:spPr>
          <a:xfrm rot="16200000" flipV="1">
            <a:off x="1285385" y="3006251"/>
            <a:ext cx="0" cy="257077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3143793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en-GB" noProof="0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574128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en-GB" noProof="0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1249" y="0"/>
            <a:ext cx="3400752" cy="6858000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9360" y="87971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9360" y="1956155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9360" y="303260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9360" y="4109045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9360" y="518549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0236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 dirty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0236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0236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0236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30236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5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 userDrawn="1"/>
        </p:nvSpPr>
        <p:spPr>
          <a:xfrm rot="16200000" flipV="1">
            <a:off x="1536405" y="3328290"/>
            <a:ext cx="0" cy="3072809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rtlCol="0" anchor="b"/>
          <a:lstStyle>
            <a:lvl1pPr algn="r">
              <a:defRPr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00437"/>
            <a:ext cx="12192000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9843" y="1690688"/>
            <a:ext cx="4155432" cy="1325562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9843" y="1227698"/>
            <a:ext cx="4155432" cy="382749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632337"/>
            <a:ext cx="5230788" cy="42256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en-GB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noProof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rtl="0">
              <a:buNone/>
            </a:pPr>
            <a:r>
              <a:rPr lang="en-GB" noProof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471862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471862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9" r:id="rId3"/>
    <p:sldLayoutId id="2147483684" r:id="rId4"/>
    <p:sldLayoutId id="2147483674" r:id="rId5"/>
    <p:sldLayoutId id="2147483690" r:id="rId6"/>
    <p:sldLayoutId id="2147483693" r:id="rId7"/>
    <p:sldLayoutId id="2147483686" r:id="rId8"/>
    <p:sldLayoutId id="2147483703" r:id="rId9"/>
    <p:sldLayoutId id="2147483709" r:id="rId10"/>
    <p:sldLayoutId id="2147483710" r:id="rId11"/>
    <p:sldLayoutId id="2147483711" r:id="rId12"/>
    <p:sldLayoutId id="2147483738" r:id="rId13"/>
    <p:sldLayoutId id="2147483739" r:id="rId14"/>
    <p:sldLayoutId id="2147483713" r:id="rId15"/>
    <p:sldLayoutId id="2147483714" r:id="rId16"/>
    <p:sldLayoutId id="2147483695" r:id="rId17"/>
    <p:sldLayoutId id="2147483698" r:id="rId18"/>
    <p:sldLayoutId id="2147483731" r:id="rId19"/>
    <p:sldLayoutId id="2147483733" r:id="rId20"/>
    <p:sldLayoutId id="2147483701" r:id="rId21"/>
    <p:sldLayoutId id="2147483734" r:id="rId22"/>
    <p:sldLayoutId id="2147483696" r:id="rId23"/>
    <p:sldLayoutId id="2147483736" r:id="rId24"/>
    <p:sldLayoutId id="2147483737" r:id="rId25"/>
    <p:sldLayoutId id="2147483705" r:id="rId26"/>
    <p:sldLayoutId id="2147483687" r:id="rId27"/>
    <p:sldLayoutId id="2147483719" r:id="rId28"/>
    <p:sldLayoutId id="2147483720" r:id="rId29"/>
    <p:sldLayoutId id="2147483718" r:id="rId30"/>
    <p:sldLayoutId id="2147483721" r:id="rId31"/>
    <p:sldLayoutId id="2147483722" r:id="rId32"/>
    <p:sldLayoutId id="2147483726" r:id="rId33"/>
    <p:sldLayoutId id="2147483675" r:id="rId34"/>
    <p:sldLayoutId id="2147483677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ower lines on a hill&#10;&#10;AI-generated content may be incorrect.">
            <a:extLst>
              <a:ext uri="{FF2B5EF4-FFF2-40B4-BE49-F238E27FC236}">
                <a16:creationId xmlns:a16="http://schemas.microsoft.com/office/drawing/2014/main" id="{6B4A7BC9-3443-B45D-B9EF-5DA14BCC0D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" r="89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23985"/>
            <a:ext cx="11353800" cy="891250"/>
          </a:xfrm>
        </p:spPr>
        <p:txBody>
          <a:bodyPr rtlCol="0"/>
          <a:lstStyle/>
          <a:p>
            <a:r>
              <a:rPr lang="en-GB" sz="4800"/>
              <a:t>MOTSTANDSKRAFT</a:t>
            </a:r>
            <a:endParaRPr lang="en-GB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012008"/>
            <a:ext cx="8963346" cy="338549"/>
          </a:xfrm>
        </p:spPr>
        <p:txBody>
          <a:bodyPr rtlCol="0"/>
          <a:lstStyle/>
          <a:p>
            <a:r>
              <a:rPr lang="en-GB" dirty="0"/>
              <a:t>LYDBRIEF September 2025: LEDERSTØTTE</a:t>
            </a:r>
          </a:p>
          <a:p>
            <a:r>
              <a:rPr lang="en-GB" dirty="0"/>
              <a:t>KINESISKE DRONER – BLIR DE FORBUDT?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864CD3C-B440-B519-B500-4E2E95FA5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7887"/>
          <a:stretch>
            <a:fillRect/>
          </a:stretch>
        </p:blipFill>
        <p:spPr>
          <a:xfrm>
            <a:off x="1" y="-1"/>
            <a:ext cx="12192000" cy="53588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9C5A4DB-6EB8-F104-CFE3-297FAEDD61F8}"/>
              </a:ext>
            </a:extLst>
          </p:cNvPr>
          <p:cNvSpPr/>
          <p:nvPr/>
        </p:nvSpPr>
        <p:spPr>
          <a:xfrm>
            <a:off x="958973" y="0"/>
            <a:ext cx="1785926" cy="1418602"/>
          </a:xfrm>
          <a:prstGeom prst="rect">
            <a:avLst/>
          </a:prstGeom>
          <a:solidFill>
            <a:srgbClr val="1F1F2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hape 62">
            <a:extLst>
              <a:ext uri="{FF2B5EF4-FFF2-40B4-BE49-F238E27FC236}">
                <a16:creationId xmlns:a16="http://schemas.microsoft.com/office/drawing/2014/main" id="{B4FBA2BE-62F7-0077-6CE4-D25C014FF5CD}"/>
              </a:ext>
            </a:extLst>
          </p:cNvPr>
          <p:cNvSpPr/>
          <p:nvPr/>
        </p:nvSpPr>
        <p:spPr>
          <a:xfrm rot="16200000" flipV="1">
            <a:off x="1094402" y="374140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GB" sz="1500" noProof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40541A2-2EB2-0EC9-9B64-EC3D07220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5425" y="802906"/>
            <a:ext cx="1073022" cy="34630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BA6875-3747-B6BA-1F55-80E37DE2B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2040" y="371741"/>
            <a:ext cx="1359793" cy="1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" descr="Close-up of a waterfall&#10;&#10;AI-generated content may be incorrect.">
            <a:extLst>
              <a:ext uri="{FF2B5EF4-FFF2-40B4-BE49-F238E27FC236}">
                <a16:creationId xmlns:a16="http://schemas.microsoft.com/office/drawing/2014/main" id="{8B65DDB3-611A-ED33-16F3-3FB6EA9983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47750" y="-4189973"/>
            <a:ext cx="5433591" cy="11047974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8B9CB9E-1380-488B-88F1-B99F12EFA7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3084" y="645950"/>
            <a:ext cx="3046302" cy="382749"/>
          </a:xfrm>
        </p:spPr>
        <p:txBody>
          <a:bodyPr rtlCol="0"/>
          <a:lstStyle/>
          <a:p>
            <a:r>
              <a:rPr lang="en-GB">
                <a:solidFill>
                  <a:schemeClr val="accent1"/>
                </a:solidFill>
              </a:rPr>
              <a:t>BAKGRUNN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3079F2-FA5D-4717-9945-965E324EB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3300" y="645950"/>
            <a:ext cx="3475827" cy="382749"/>
          </a:xfrm>
        </p:spPr>
        <p:txBody>
          <a:bodyPr rtlCol="0"/>
          <a:lstStyle/>
          <a:p>
            <a:pPr marL="0" indent="0">
              <a:buNone/>
            </a:pPr>
            <a:r>
              <a:rPr lang="en-GB" dirty="0"/>
              <a:t>VURDERINGER OG TILTAK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9ED32E-028C-428E-97AF-168C8D6F92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793" y="1028699"/>
            <a:ext cx="2488407" cy="3613599"/>
          </a:xfrm>
        </p:spPr>
        <p:txBody>
          <a:bodyPr rtlCol="0">
            <a:normAutofit fontScale="92500"/>
          </a:bodyPr>
          <a:lstStyle/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nb-NO" sz="1200" dirty="0"/>
              <a:t>Dronehendelse </a:t>
            </a:r>
            <a:r>
              <a:rPr lang="nb-NO" sz="1200"/>
              <a:t>i Bergen: </a:t>
            </a:r>
            <a:r>
              <a:rPr lang="nb-NO" sz="1200" dirty="0"/>
              <a:t>Kinesisk produsent lite villig til å samarbeide med Havarikommisjonen.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nb-NO" sz="1200"/>
              <a:t>USA vurderer å forby nye modeller av kinesiske droner som DJI fra det amerikanske markedet fra 23. des 2025. </a:t>
            </a:r>
            <a:endParaRPr lang="nb-NO" sz="1200" dirty="0"/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nb-NO" sz="1200" dirty="0"/>
              <a:t>Hvis markedet strupes i USA, påvirker det også tilgang, priser og forsyningskjeder til norske virksomheter.</a:t>
            </a:r>
            <a:endParaRPr lang="en-NO" sz="1200" dirty="0"/>
          </a:p>
          <a:p>
            <a:pPr marL="285750" indent="-285750">
              <a:lnSpc>
                <a:spcPts val="1400"/>
              </a:lnSpc>
              <a:buFont typeface="Wingdings" pitchFamily="2" charset="2"/>
              <a:buChar char="§"/>
            </a:pPr>
            <a:r>
              <a:rPr lang="nb-NO" sz="1200" dirty="0"/>
              <a:t>Det diskuteres også i EU om de skal ekskludere DJI fra offentlige anbud dersom sikkerhet ikke kan dokumenteres.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D72ABF-5D1D-4141-8DFE-03D197B7C1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53300" y="1028699"/>
            <a:ext cx="4708071" cy="3613600"/>
          </a:xfrm>
        </p:spPr>
        <p:txBody>
          <a:bodyPr rtlCol="0">
            <a:noAutofit/>
          </a:bodyPr>
          <a:lstStyle/>
          <a:p>
            <a:pPr marL="0" indent="0">
              <a:lnSpc>
                <a:spcPts val="1400"/>
              </a:lnSpc>
              <a:buNone/>
            </a:pPr>
            <a:r>
              <a:rPr lang="nb-NO" sz="1200" b="1" dirty="0"/>
              <a:t>Umiddelbart</a:t>
            </a:r>
          </a:p>
          <a:p>
            <a:pPr marL="269875" lvl="1" indent="-227013">
              <a:lnSpc>
                <a:spcPts val="1400"/>
              </a:lnSpc>
              <a:buFont typeface="Wingdings" panose="05000000000000000000" pitchFamily="2" charset="2"/>
              <a:buChar char="§"/>
            </a:pPr>
            <a:r>
              <a:rPr lang="nb-NO" dirty="0"/>
              <a:t>Gjennomgang av krav til sikkerhet og fleksibilitet i avtaler hvis det skulle komme et forbud.</a:t>
            </a:r>
            <a:r>
              <a:rPr lang="en-NO" dirty="0"/>
              <a:t> </a:t>
            </a:r>
          </a:p>
          <a:p>
            <a:pPr marL="269875" lvl="1" indent="-227013">
              <a:lnSpc>
                <a:spcPts val="1400"/>
              </a:lnSpc>
              <a:buFont typeface="Wingdings" panose="05000000000000000000" pitchFamily="2" charset="2"/>
              <a:buChar char="§"/>
            </a:pPr>
            <a:r>
              <a:rPr lang="en-GB" dirty="0"/>
              <a:t>V</a:t>
            </a:r>
            <a:r>
              <a:rPr lang="en-NO" dirty="0"/>
              <a:t>urdere og planlegge håndtering </a:t>
            </a:r>
            <a:r>
              <a:rPr lang="en-NO"/>
              <a:t>av omdømmesaker </a:t>
            </a:r>
            <a:r>
              <a:rPr lang="en-NO" dirty="0"/>
              <a:t>på temaet (</a:t>
            </a:r>
            <a:r>
              <a:rPr lang="en-NO"/>
              <a:t>ref TikTok</a:t>
            </a:r>
            <a:r>
              <a:rPr lang="nb-NO"/>
              <a:t>-</a:t>
            </a:r>
            <a:r>
              <a:rPr lang="en-NO"/>
              <a:t>saken </a:t>
            </a:r>
            <a:r>
              <a:rPr lang="en-GB" dirty="0" err="1"/>
              <a:t>i</a:t>
            </a:r>
            <a:r>
              <a:rPr lang="en-NO" dirty="0"/>
              <a:t> </a:t>
            </a:r>
            <a:r>
              <a:rPr lang="en-NO"/>
              <a:t>2023)</a:t>
            </a:r>
            <a:r>
              <a:rPr lang="nb-NO"/>
              <a:t>.</a:t>
            </a:r>
            <a:endParaRPr lang="en-NO" dirty="0"/>
          </a:p>
          <a:p>
            <a:pPr marL="42862" lvl="1" indent="0">
              <a:lnSpc>
                <a:spcPts val="1400"/>
              </a:lnSpc>
              <a:buNone/>
            </a:pPr>
            <a:endParaRPr lang="en-NO" dirty="0"/>
          </a:p>
          <a:p>
            <a:pPr marL="0" indent="0">
              <a:lnSpc>
                <a:spcPts val="1400"/>
              </a:lnSpc>
              <a:buNone/>
            </a:pPr>
            <a:r>
              <a:rPr lang="en-NO" sz="1200" b="1" dirty="0"/>
              <a:t>Fire hovedområder for tiltak</a:t>
            </a:r>
          </a:p>
          <a:p>
            <a:pPr marL="184150" indent="-184150">
              <a:lnSpc>
                <a:spcPts val="1400"/>
              </a:lnSpc>
              <a:buFont typeface="+mj-lt"/>
              <a:buAutoNum type="arabicPeriod"/>
            </a:pPr>
            <a:r>
              <a:rPr lang="nb-NO" sz="1200" dirty="0"/>
              <a:t>Strategisk evaluering av</a:t>
            </a:r>
          </a:p>
          <a:p>
            <a:pPr marL="314325" lvl="1">
              <a:lnSpc>
                <a:spcPts val="1400"/>
              </a:lnSpc>
              <a:buFont typeface="Wingdings" panose="05000000000000000000" pitchFamily="2" charset="2"/>
              <a:buChar char="§"/>
            </a:pPr>
            <a:r>
              <a:rPr lang="nb-NO" dirty="0"/>
              <a:t>Konsekvensene og risikoer av å bruke kinesiske droner.</a:t>
            </a:r>
          </a:p>
          <a:p>
            <a:pPr marL="314325" lvl="1">
              <a:lnSpc>
                <a:spcPts val="1400"/>
              </a:lnSpc>
              <a:buFont typeface="Wingdings" panose="05000000000000000000" pitchFamily="2" charset="2"/>
              <a:buChar char="§"/>
            </a:pPr>
            <a:r>
              <a:rPr lang="nb-NO" dirty="0"/>
              <a:t>Inkluderer områder som finansiell risiko, omdømmekostnad, reaksjoner fra kunder og myndigheter, etterlevelse av lovgivning og sikkerhetsrisiko. </a:t>
            </a:r>
          </a:p>
          <a:p>
            <a:pPr marL="184150" indent="-184150">
              <a:buFont typeface="+mj-lt"/>
              <a:buAutoNum type="arabicPeriod"/>
            </a:pPr>
            <a:r>
              <a:rPr lang="nb-NO" sz="1200" dirty="0"/>
              <a:t> Etablere en dronestrategi</a:t>
            </a:r>
          </a:p>
          <a:p>
            <a:pPr marL="314325" lvl="1">
              <a:lnSpc>
                <a:spcPts val="1400"/>
              </a:lnSpc>
              <a:buFont typeface="Wingdings" panose="05000000000000000000" pitchFamily="2" charset="2"/>
              <a:buChar char="§"/>
            </a:pPr>
            <a:r>
              <a:rPr lang="nb-NO"/>
              <a:t>Sikre </a:t>
            </a:r>
            <a:r>
              <a:rPr lang="nb-NO" dirty="0"/>
              <a:t>langsiktighet, interoperabilitet (systemer som kan snakke sammen) og arkitektur som tar høyde </a:t>
            </a:r>
            <a:r>
              <a:rPr lang="nb-NO"/>
              <a:t>for fremtiden.</a:t>
            </a:r>
            <a:endParaRPr lang="nb-NO" dirty="0"/>
          </a:p>
          <a:p>
            <a:pPr marL="0" indent="0">
              <a:lnSpc>
                <a:spcPts val="1400"/>
              </a:lnSpc>
              <a:buNone/>
            </a:pPr>
            <a:r>
              <a:rPr lang="nb-NO" sz="1200" dirty="0"/>
              <a:t>3</a:t>
            </a:r>
            <a:r>
              <a:rPr lang="nb-NO" sz="1200"/>
              <a:t>.  Invester i én sikker arkitektur</a:t>
            </a:r>
            <a:endParaRPr lang="nb-NO" sz="1200" dirty="0"/>
          </a:p>
          <a:p>
            <a:pPr marL="314325" lvl="1">
              <a:lnSpc>
                <a:spcPts val="1400"/>
              </a:lnSpc>
              <a:buFont typeface="Wingdings" panose="05000000000000000000" pitchFamily="2" charset="2"/>
              <a:buChar char="§"/>
            </a:pPr>
            <a:r>
              <a:rPr lang="nb-NO" dirty="0"/>
              <a:t>For å sikre flyoperasjoner, ivareta flere droneprodusenter og teknologier. En fordel å samarbeide på tvers av bransjen.</a:t>
            </a:r>
          </a:p>
          <a:p>
            <a:pPr marL="0" indent="0">
              <a:lnSpc>
                <a:spcPts val="1400"/>
              </a:lnSpc>
              <a:buNone/>
            </a:pPr>
            <a:r>
              <a:rPr lang="nb-NO" sz="1200" dirty="0"/>
              <a:t>4.  Investeringer</a:t>
            </a:r>
          </a:p>
          <a:p>
            <a:pPr marL="314325" lvl="1">
              <a:lnSpc>
                <a:spcPts val="1400"/>
              </a:lnSpc>
              <a:buFont typeface="Wingdings" panose="05000000000000000000" pitchFamily="2" charset="2"/>
              <a:buChar char="§"/>
            </a:pPr>
            <a:r>
              <a:rPr lang="nb-NO" dirty="0"/>
              <a:t>Inkluder kostnader for drift og levetiden til dronene </a:t>
            </a:r>
            <a:r>
              <a:rPr lang="nb-NO"/>
              <a:t>før utskiftning, </a:t>
            </a:r>
            <a:r>
              <a:rPr lang="nb-NO" dirty="0"/>
              <a:t>slik </a:t>
            </a:r>
            <a:r>
              <a:rPr lang="nb-NO"/>
              <a:t>at kostnadsbildet blir helhetlig.</a:t>
            </a:r>
            <a:endParaRPr lang="en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63C986E-BCD6-129F-B70C-39BDE62C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624819"/>
            <a:ext cx="3726873" cy="2556932"/>
          </a:xfrm>
        </p:spPr>
        <p:txBody>
          <a:bodyPr>
            <a:normAutofit fontScale="90000"/>
          </a:bodyPr>
          <a:lstStyle/>
          <a:p>
            <a:r>
              <a:rPr lang="nb-NO" dirty="0"/>
              <a:t>Hva </a:t>
            </a:r>
            <a:r>
              <a:rPr lang="nb-NO"/>
              <a:t>trenger virksomheten vår å </a:t>
            </a:r>
            <a:r>
              <a:rPr lang="nb-NO" dirty="0"/>
              <a:t>vite – og </a:t>
            </a:r>
            <a:br>
              <a:rPr lang="nb-NO" dirty="0"/>
            </a:br>
            <a:r>
              <a:rPr lang="nb-NO" dirty="0"/>
              <a:t>å gjøre nå?</a:t>
            </a:r>
            <a:br>
              <a:rPr lang="nb-NO"/>
            </a:b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9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water splashing&#10;&#10;AI-generated content may be incorrect.">
            <a:extLst>
              <a:ext uri="{FF2B5EF4-FFF2-40B4-BE49-F238E27FC236}">
                <a16:creationId xmlns:a16="http://schemas.microsoft.com/office/drawing/2014/main" id="{A5783706-108F-70EC-FB1F-37067AD6830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04335-7A27-B11E-2DED-83385C2F66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WWW.MOTSTANDSKRAFT.NO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E88E720-189C-09D7-4C9C-B8E0639429B0}"/>
              </a:ext>
            </a:extLst>
          </p:cNvPr>
          <p:cNvSpPr txBox="1">
            <a:spLocks/>
          </p:cNvSpPr>
          <p:nvPr/>
        </p:nvSpPr>
        <p:spPr>
          <a:xfrm>
            <a:off x="9170270" y="6100070"/>
            <a:ext cx="3021730" cy="4841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tx1">
                    <a:lumMod val="10000"/>
                    <a:lumOff val="90000"/>
                  </a:schemeClr>
                </a:solidFill>
              </a:rPr>
              <a:t>CEO, Fortified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9C49B9C-D56B-B662-C6F2-725746F777F5}"/>
              </a:ext>
            </a:extLst>
          </p:cNvPr>
          <p:cNvSpPr txBox="1">
            <a:spLocks/>
          </p:cNvSpPr>
          <p:nvPr/>
        </p:nvSpPr>
        <p:spPr>
          <a:xfrm>
            <a:off x="9276256" y="5686693"/>
            <a:ext cx="2517605" cy="38274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SOFIE NYSTRØM</a:t>
            </a:r>
            <a:endParaRPr lang="en-GB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7" name="Picture Placeholder 33" descr="A person in a suit&#10;&#10;AI-generated content may be incorrect.">
            <a:extLst>
              <a:ext uri="{FF2B5EF4-FFF2-40B4-BE49-F238E27FC236}">
                <a16:creationId xmlns:a16="http://schemas.microsoft.com/office/drawing/2014/main" id="{96F0B51A-8199-1A8D-5F91-45B3CBD898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0416" y="3997009"/>
            <a:ext cx="1643384" cy="1643384"/>
          </a:xfrm>
          <a:prstGeom prst="ellipse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340919BD-2F31-B4E8-B07F-2DDBC1A33688}"/>
              </a:ext>
            </a:extLst>
          </p:cNvPr>
          <p:cNvSpPr/>
          <p:nvPr/>
        </p:nvSpPr>
        <p:spPr>
          <a:xfrm>
            <a:off x="958973" y="0"/>
            <a:ext cx="1785926" cy="1418602"/>
          </a:xfrm>
          <a:prstGeom prst="rect">
            <a:avLst/>
          </a:prstGeom>
          <a:solidFill>
            <a:srgbClr val="1F1F2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14">
            <a:extLst>
              <a:ext uri="{FF2B5EF4-FFF2-40B4-BE49-F238E27FC236}">
                <a16:creationId xmlns:a16="http://schemas.microsoft.com/office/drawing/2014/main" id="{E7F0DD2B-4D9F-BEB9-771E-AC1C21B57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5425" y="802906"/>
            <a:ext cx="1073022" cy="346305"/>
          </a:xfrm>
          <a:prstGeom prst="rect">
            <a:avLst/>
          </a:prstGeom>
        </p:spPr>
      </p:pic>
      <p:pic>
        <p:nvPicPr>
          <p:cNvPr id="11" name="Graphic 16">
            <a:extLst>
              <a:ext uri="{FF2B5EF4-FFF2-40B4-BE49-F238E27FC236}">
                <a16:creationId xmlns:a16="http://schemas.microsoft.com/office/drawing/2014/main" id="{2795E9D8-2036-E0C6-A247-6FEC6C397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2040" y="371741"/>
            <a:ext cx="1359793" cy="1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4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otstand01">
      <a:dk1>
        <a:srgbClr val="292A33"/>
      </a:dk1>
      <a:lt1>
        <a:srgbClr val="FFFFFF"/>
      </a:lt1>
      <a:dk2>
        <a:srgbClr val="000000"/>
      </a:dk2>
      <a:lt2>
        <a:srgbClr val="A5A5A5"/>
      </a:lt2>
      <a:accent1>
        <a:srgbClr val="2FC6A1"/>
      </a:accent1>
      <a:accent2>
        <a:srgbClr val="D50069"/>
      </a:accent2>
      <a:accent3>
        <a:srgbClr val="00B66A"/>
      </a:accent3>
      <a:accent4>
        <a:srgbClr val="292A33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otstand01">
      <a:majorFont>
        <a:latin typeface="Montserrat Black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standskraft_ppt_mal_v2" id="{0D2662E3-4028-4839-887A-5866C90202B1}" vid="{05EEBB28-6058-4AB6-A010-27F2C04277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a5999b8-e5a3-4db5-ac13-ee8741def64b}" enabled="0" method="" siteId="{5a5999b8-e5a3-4db5-ac13-ee8741def64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motstandskraft_ppt_mal_v2</Template>
  <TotalTime>65</TotalTime>
  <Words>255</Words>
  <Application>Microsoft Office PowerPoint</Application>
  <PresentationFormat>Widescreen</PresentationFormat>
  <Paragraphs>28</Paragraphs>
  <Slides>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Montserrat Black</vt:lpstr>
      <vt:lpstr>Calibri</vt:lpstr>
      <vt:lpstr>Arial</vt:lpstr>
      <vt:lpstr>Montserrat Medium</vt:lpstr>
      <vt:lpstr>Wingdings</vt:lpstr>
      <vt:lpstr>Office-tema</vt:lpstr>
      <vt:lpstr>MOTSTANDSKRAFT</vt:lpstr>
      <vt:lpstr>Hva trenger virksomheten vår å vite – og  å gjøre nå?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 Petter Pedersen</dc:creator>
  <cp:lastModifiedBy>Ole Petter Pedersen</cp:lastModifiedBy>
  <cp:revision>4</cp:revision>
  <dcterms:created xsi:type="dcterms:W3CDTF">2025-09-21T14:26:32Z</dcterms:created>
  <dcterms:modified xsi:type="dcterms:W3CDTF">2025-09-25T10:43:04Z</dcterms:modified>
</cp:coreProperties>
</file>